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368" r:id="rId2"/>
    <p:sldId id="885" r:id="rId3"/>
    <p:sldId id="829" r:id="rId4"/>
    <p:sldId id="830" r:id="rId5"/>
    <p:sldId id="895" r:id="rId6"/>
    <p:sldId id="777" r:id="rId7"/>
    <p:sldId id="848" r:id="rId8"/>
    <p:sldId id="898" r:id="rId9"/>
    <p:sldId id="773" r:id="rId10"/>
    <p:sldId id="825" r:id="rId11"/>
    <p:sldId id="826" r:id="rId12"/>
    <p:sldId id="827" r:id="rId13"/>
    <p:sldId id="824" r:id="rId14"/>
    <p:sldId id="831" r:id="rId15"/>
    <p:sldId id="772" r:id="rId16"/>
    <p:sldId id="805" r:id="rId17"/>
    <p:sldId id="874" r:id="rId18"/>
    <p:sldId id="873" r:id="rId19"/>
    <p:sldId id="875" r:id="rId20"/>
    <p:sldId id="876" r:id="rId21"/>
    <p:sldId id="877" r:id="rId22"/>
    <p:sldId id="878" r:id="rId23"/>
    <p:sldId id="872" r:id="rId24"/>
    <p:sldId id="879" r:id="rId25"/>
    <p:sldId id="899" r:id="rId26"/>
    <p:sldId id="854" r:id="rId27"/>
    <p:sldId id="849" r:id="rId28"/>
    <p:sldId id="850" r:id="rId29"/>
    <p:sldId id="851" r:id="rId30"/>
    <p:sldId id="852" r:id="rId31"/>
    <p:sldId id="894" r:id="rId32"/>
    <p:sldId id="886" r:id="rId33"/>
    <p:sldId id="887" r:id="rId34"/>
    <p:sldId id="888" r:id="rId35"/>
    <p:sldId id="889" r:id="rId36"/>
    <p:sldId id="891" r:id="rId37"/>
    <p:sldId id="890" r:id="rId38"/>
    <p:sldId id="892" r:id="rId39"/>
    <p:sldId id="893" r:id="rId40"/>
    <p:sldId id="853" r:id="rId41"/>
    <p:sldId id="870" r:id="rId42"/>
    <p:sldId id="856" r:id="rId43"/>
    <p:sldId id="857" r:id="rId44"/>
    <p:sldId id="858" r:id="rId45"/>
    <p:sldId id="860" r:id="rId46"/>
    <p:sldId id="859" r:id="rId47"/>
    <p:sldId id="861" r:id="rId48"/>
    <p:sldId id="862" r:id="rId49"/>
    <p:sldId id="863" r:id="rId50"/>
    <p:sldId id="855" r:id="rId51"/>
    <p:sldId id="896" r:id="rId52"/>
    <p:sldId id="897" r:id="rId5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4590" autoAdjust="0"/>
  </p:normalViewPr>
  <p:slideViewPr>
    <p:cSldViewPr>
      <p:cViewPr varScale="1">
        <p:scale>
          <a:sx n="82" d="100"/>
          <a:sy n="82" d="100"/>
        </p:scale>
        <p:origin x="148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7620DB1-BB10-4B6A-9795-A397BD7B2FD1}" type="datetimeFigureOut">
              <a:rPr lang="en-US"/>
              <a:pPr>
                <a:defRPr/>
              </a:pPr>
              <a:t>8/22/2017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79AAF8A-6666-46B2-AF70-7428939DCB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157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9AAF8A-6666-46B2-AF70-7428939DCBF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40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AA8646-66A0-413F-831A-A7E4602E77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98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7514B1-6D2C-4B07-B23B-312B65F29F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54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B5B950-6688-4B76-A7AF-5D69DDA7C4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62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http://jmol.org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A482CF-81EB-430F-8F75-A0E043BFF1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56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CAC326-6D0E-4F33-97A0-6ECB8DEFB0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2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7B1160-3D9E-412F-9135-6FD08DD763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7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471BB-06DA-4253-84C9-0B10074782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1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FFCC6D-5904-49E0-ADA0-6537430027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27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57207A-BC71-4A66-8769-4D83E586F4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86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3F8EFE-EDA0-4EA0-A3AE-4FD686D517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0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28E4CE-C39C-42AF-B53D-DADB76ACC1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29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EC456CE1-B6A6-484E-BBC6-C550A9F478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9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olaf.edu/people/hanson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Jmol-users@sourceforge.ne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hansonr@stolaf.edu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cbm.msoe.edu/includes/jmol/SOJmols/2012PreBuild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ChangeArrowheads="1"/>
          </p:cNvSpPr>
          <p:nvPr/>
        </p:nvSpPr>
        <p:spPr bwMode="auto">
          <a:xfrm>
            <a:off x="609600" y="304800"/>
            <a:ext cx="78486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3600" dirty="0"/>
              <a:t> </a:t>
            </a:r>
            <a:r>
              <a:rPr lang="en-US" dirty="0"/>
              <a:t>Interactive teaching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dirty="0"/>
              <a:t>of crystallography using Jmol</a:t>
            </a:r>
            <a:endParaRPr lang="en-US" altLang="en-US" sz="3600" dirty="0">
              <a:solidFill>
                <a:schemeClr val="tx2"/>
              </a:solidFill>
            </a:endParaRPr>
          </a:p>
        </p:txBody>
      </p:sp>
      <p:sp>
        <p:nvSpPr>
          <p:cNvPr id="4099" name="Rectangle 7"/>
          <p:cNvSpPr>
            <a:spLocks noChangeArrowheads="1"/>
          </p:cNvSpPr>
          <p:nvPr/>
        </p:nvSpPr>
        <p:spPr bwMode="auto">
          <a:xfrm>
            <a:off x="381000" y="3200400"/>
            <a:ext cx="83820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/>
              <a:t>Robert M. Hanson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/>
              <a:t>St. Olaf College, Northfield, MN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>
                <a:hlinkClick r:id="rId2"/>
              </a:rPr>
              <a:t>http://www.stolaf.edu/people/hansonr</a:t>
            </a:r>
            <a:endParaRPr lang="en-US" altLang="en-US" sz="2400" dirty="0"/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/>
              <a:t>hansonr@stolaf.edu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endParaRPr lang="en-US" altLang="en-US" sz="2400" dirty="0"/>
          </a:p>
          <a:p>
            <a:pPr algn="ctr" eaLnBrk="1" hangingPunct="1">
              <a:lnSpc>
                <a:spcPct val="80000"/>
              </a:lnSpc>
              <a:buFontTx/>
              <a:buNone/>
            </a:pPr>
            <a:endParaRPr lang="en-US" altLang="en-US" sz="2400" dirty="0"/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en-US" sz="1800" dirty="0"/>
              <a:t>MS-016.001.632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en-US" sz="1800" dirty="0"/>
              <a:t>24</a:t>
            </a:r>
            <a:r>
              <a:rPr lang="en-US" altLang="en-US" sz="1800" baseline="30000" dirty="0"/>
              <a:t>th</a:t>
            </a:r>
            <a:r>
              <a:rPr lang="en-US" altLang="en-US" sz="1800" dirty="0"/>
              <a:t> Congress of the International Union of Crystallography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en-US" sz="1800" dirty="0"/>
              <a:t>Hyderabad, India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en-US" sz="1800" dirty="0"/>
              <a:t>Aug 22, 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Type 1 </a:t>
            </a:r>
            <a:r>
              <a:rPr lang="en-US" altLang="en-US" sz="3200" dirty="0"/>
              <a:t>challenges: Symmetry Operators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92C1B1D-61CF-4A7B-B0F2-C147F1BCF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759" y="11430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 kern="0" dirty="0"/>
              <a:t>Example: Jmol Crystal Symmetry Explorer</a:t>
            </a:r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AF4438-C14F-4710-9B41-7340AAE82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4569"/>
            <a:ext cx="9144000" cy="569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94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Type 1 </a:t>
            </a:r>
            <a:r>
              <a:rPr lang="en-US" altLang="en-US" sz="3200" dirty="0"/>
              <a:t>challenges: Symmetry Operators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92C1B1D-61CF-4A7B-B0F2-C147F1BCF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759" y="11430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 kern="0" dirty="0"/>
              <a:t>Example: Jmol Crystal Symmetry Explorer</a:t>
            </a:r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0930F9-F0D4-494E-BD33-86C943DE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4569"/>
            <a:ext cx="9144000" cy="569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86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Type 1 </a:t>
            </a:r>
            <a:r>
              <a:rPr lang="en-US" altLang="en-US" sz="3200" dirty="0"/>
              <a:t>challenges: Symmetry Operators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92C1B1D-61CF-4A7B-B0F2-C147F1BCF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759" y="11430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 kern="0" dirty="0"/>
              <a:t>Example: Jmol Crystal Symmetry Explorer</a:t>
            </a:r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0930F9-F0D4-494E-BD33-86C943DE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4569"/>
            <a:ext cx="9144000" cy="5690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D2B999-967C-4A13-8B0F-713C031B6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4569"/>
            <a:ext cx="9144000" cy="569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40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484437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i="1" dirty="0"/>
              <a:t>draw </a:t>
            </a:r>
            <a:r>
              <a:rPr lang="en-US" altLang="en-US" sz="2400" i="1" dirty="0" err="1"/>
              <a:t>symop</a:t>
            </a:r>
            <a:r>
              <a:rPr lang="en-US" altLang="en-US" sz="2400" i="1" dirty="0"/>
              <a:t> @1 @10</a:t>
            </a:r>
          </a:p>
        </p:txBody>
      </p:sp>
      <p:pic>
        <p:nvPicPr>
          <p:cNvPr id="4710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963863"/>
            <a:ext cx="410527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15E39E2D-8584-456F-93A7-EA6704DAF3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/>
              <a:t>Type 1 </a:t>
            </a:r>
            <a:r>
              <a:rPr lang="en-US" altLang="en-US" sz="3200" dirty="0"/>
              <a:t>challenges: Symmetry Operators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A2CA6696-D6FF-42AC-AC73-04BE3E28E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758" y="1524000"/>
            <a:ext cx="854684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 kern="0" dirty="0"/>
              <a:t>Drawing the operator for any two symmetry-related atoms</a:t>
            </a:r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r>
              <a:rPr lang="en-US" altLang="en-US" sz="2400" kern="0" dirty="0"/>
              <a:t>			</a:t>
            </a:r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3685410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/>
              <a:t>Miller plane families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2167731"/>
            <a:ext cx="41529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85D2232-420D-4D0F-A33B-40B598A50B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/>
              <a:t>Type 1 </a:t>
            </a:r>
            <a:r>
              <a:rPr lang="en-US" altLang="en-US" sz="3200" dirty="0"/>
              <a:t>challenges: Miller Planes</a:t>
            </a:r>
          </a:p>
        </p:txBody>
      </p:sp>
    </p:spTree>
    <p:extLst>
      <p:ext uri="{BB962C8B-B14F-4D97-AF65-F5344CB8AC3E}">
        <p14:creationId xmlns:p14="http://schemas.microsoft.com/office/powerpoint/2010/main" val="1505780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592C1B1D-61CF-4A7B-B0F2-C147F1BCF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759" y="15240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 kern="0" dirty="0"/>
              <a:t>Problem: Primitive cells are important for calculation, but they are not particularly informative in terms of structure.</a:t>
            </a:r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2E66C14-F76F-4F65-AAD0-F1A1E9F541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/>
              <a:t>Type 1 </a:t>
            </a:r>
            <a:r>
              <a:rPr lang="en-US" altLang="en-US" sz="3200" dirty="0"/>
              <a:t>challenges: Unit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41278-BAD4-4990-8E5C-34C78E101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269" y="2463194"/>
            <a:ext cx="4372331" cy="42628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C0E891-656D-483D-9C1D-A4F119C5245A}"/>
              </a:ext>
            </a:extLst>
          </p:cNvPr>
          <p:cNvSpPr/>
          <p:nvPr/>
        </p:nvSpPr>
        <p:spPr>
          <a:xfrm>
            <a:off x="783610" y="4545800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load models ({32:40}) </a:t>
            </a:r>
          </a:p>
          <a:p>
            <a:r>
              <a:rPr lang="en-US" i="1" dirty="0"/>
              <a:t>      </a:t>
            </a:r>
            <a:r>
              <a:rPr lang="en-US" i="1" dirty="0" err="1"/>
              <a:t>agau.aflow</a:t>
            </a:r>
            <a:r>
              <a:rPr lang="en-US" i="1" dirty="0"/>
              <a:t> packed</a:t>
            </a:r>
          </a:p>
        </p:txBody>
      </p:sp>
    </p:spTree>
    <p:extLst>
      <p:ext uri="{BB962C8B-B14F-4D97-AF65-F5344CB8AC3E}">
        <p14:creationId xmlns:p14="http://schemas.microsoft.com/office/powerpoint/2010/main" val="1633257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Type 1 </a:t>
            </a:r>
            <a:r>
              <a:rPr lang="en-US" altLang="en-US" sz="3200" dirty="0"/>
              <a:t>challenges: Unit Cells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92C1B1D-61CF-4A7B-B0F2-C147F1BCF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759" y="15240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 kern="0" dirty="0"/>
              <a:t>Problem: Primitive cells are important for calculation, but they are not particularly informative in terms of structure.</a:t>
            </a:r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E9F39C-C762-4E9E-AB6B-465007935BF1}"/>
              </a:ext>
            </a:extLst>
          </p:cNvPr>
          <p:cNvSpPr txBox="1"/>
          <p:nvPr/>
        </p:nvSpPr>
        <p:spPr>
          <a:xfrm>
            <a:off x="152400" y="3048001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kern="0" dirty="0"/>
              <a:t>Solution: Fill a 20 x 20 Angstrom box instead.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F4B42A-0E68-46E2-8755-0BE1B4EC6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404" y="2463194"/>
            <a:ext cx="4466329" cy="42211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FA8C77-951C-421A-92D1-786A8376328F}"/>
              </a:ext>
            </a:extLst>
          </p:cNvPr>
          <p:cNvSpPr/>
          <p:nvPr/>
        </p:nvSpPr>
        <p:spPr>
          <a:xfrm>
            <a:off x="783610" y="4545800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load models ({32:40}) </a:t>
            </a:r>
          </a:p>
          <a:p>
            <a:r>
              <a:rPr lang="en-US" i="1" dirty="0"/>
              <a:t>      </a:t>
            </a:r>
            <a:r>
              <a:rPr lang="en-US" i="1" dirty="0" err="1"/>
              <a:t>agau.aflow</a:t>
            </a:r>
            <a:r>
              <a:rPr lang="en-US" i="1" dirty="0"/>
              <a:t> fill 20</a:t>
            </a:r>
          </a:p>
        </p:txBody>
      </p:sp>
    </p:spTree>
    <p:extLst>
      <p:ext uri="{BB962C8B-B14F-4D97-AF65-F5344CB8AC3E}">
        <p14:creationId xmlns:p14="http://schemas.microsoft.com/office/powerpoint/2010/main" val="3401730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/>
              <a:t>Commensurate Subsystems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057400"/>
            <a:ext cx="5410200" cy="4610702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DEFF532-625B-46C9-BB93-CF99936C60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/>
              <a:t>Type 1 </a:t>
            </a:r>
            <a:r>
              <a:rPr lang="en-US" altLang="en-US" sz="3200" dirty="0"/>
              <a:t>challenges…</a:t>
            </a:r>
          </a:p>
        </p:txBody>
      </p:sp>
    </p:spTree>
    <p:extLst>
      <p:ext uri="{BB962C8B-B14F-4D97-AF65-F5344CB8AC3E}">
        <p14:creationId xmlns:p14="http://schemas.microsoft.com/office/powerpoint/2010/main" val="3909721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/>
              <a:t>Magnetic CIF (</a:t>
            </a:r>
            <a:r>
              <a:rPr lang="en-US" altLang="en-US" sz="2400" dirty="0" err="1"/>
              <a:t>magCIF</a:t>
            </a:r>
            <a:r>
              <a:rPr lang="en-US" altLang="en-US" sz="2400" dirty="0"/>
              <a:t>) file reading with vector display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r>
              <a:rPr lang="en-US" altLang="en-US" sz="2400" dirty="0"/>
              <a:t> 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endParaRPr lang="en-US" altLang="en-US" sz="2400" dirty="0"/>
          </a:p>
        </p:txBody>
      </p:sp>
      <p:pic>
        <p:nvPicPr>
          <p:cNvPr id="3891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286000"/>
            <a:ext cx="5886450" cy="411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9B1D0DA7-7A28-4EC9-8837-5611CBC9FC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/>
              <a:t>Type 1 </a:t>
            </a:r>
            <a:r>
              <a:rPr lang="en-US" altLang="en-US" sz="3200" dirty="0"/>
              <a:t>challenges…</a:t>
            </a:r>
          </a:p>
        </p:txBody>
      </p:sp>
    </p:spTree>
    <p:extLst>
      <p:ext uri="{BB962C8B-B14F-4D97-AF65-F5344CB8AC3E}">
        <p14:creationId xmlns:p14="http://schemas.microsoft.com/office/powerpoint/2010/main" val="2046416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/>
              <a:t>Incommensurately modulated structures</a:t>
            </a:r>
          </a:p>
        </p:txBody>
      </p:sp>
      <p:pic>
        <p:nvPicPr>
          <p:cNvPr id="5325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266950"/>
            <a:ext cx="50292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092E587A-4E8D-415D-A821-610C12E358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/>
              <a:t>Type 1 </a:t>
            </a:r>
            <a:r>
              <a:rPr lang="en-US" altLang="en-US" sz="3200" dirty="0"/>
              <a:t>challenges…</a:t>
            </a:r>
          </a:p>
        </p:txBody>
      </p:sp>
    </p:spTree>
    <p:extLst>
      <p:ext uri="{BB962C8B-B14F-4D97-AF65-F5344CB8AC3E}">
        <p14:creationId xmlns:p14="http://schemas.microsoft.com/office/powerpoint/2010/main" val="3280602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E149AE4-C1BB-420C-ABA9-F0C1A2DE12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Outline</a:t>
            </a:r>
            <a:endParaRPr lang="en-US" altLang="en-US" sz="3200" dirty="0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F43A4FD-D478-426B-B066-204C03ED51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001000" cy="452596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dirty="0"/>
              <a:t>Quick Introduction to Jmol/JSmol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dirty="0"/>
              <a:t>Two types of challenges in crystallographic education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dirty="0"/>
              <a:t>The use of 3D models to help convey crystallographic concepts</a:t>
            </a:r>
          </a:p>
        </p:txBody>
      </p:sp>
    </p:spTree>
    <p:extLst>
      <p:ext uri="{BB962C8B-B14F-4D97-AF65-F5344CB8AC3E}">
        <p14:creationId xmlns:p14="http://schemas.microsoft.com/office/powerpoint/2010/main" val="279891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/>
              <a:t>Incommensurately modulated structures</a:t>
            </a:r>
          </a:p>
        </p:txBody>
      </p:sp>
      <p:pic>
        <p:nvPicPr>
          <p:cNvPr id="5120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62200"/>
            <a:ext cx="762000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6F10BE47-B65A-4FBC-B5FD-AD43AACE71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/>
              <a:t>Type 1 </a:t>
            </a:r>
            <a:r>
              <a:rPr lang="en-US" altLang="en-US" sz="3200" dirty="0"/>
              <a:t>challenges…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72D90F-C203-47C3-83F5-75F2B46B1192}"/>
              </a:ext>
            </a:extLst>
          </p:cNvPr>
          <p:cNvSpPr txBox="1"/>
          <p:nvPr/>
        </p:nvSpPr>
        <p:spPr>
          <a:xfrm>
            <a:off x="2514600" y="6535937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(modulations magnified by a factor of 10)</a:t>
            </a:r>
          </a:p>
        </p:txBody>
      </p:sp>
    </p:spTree>
    <p:extLst>
      <p:ext uri="{BB962C8B-B14F-4D97-AF65-F5344CB8AC3E}">
        <p14:creationId xmlns:p14="http://schemas.microsoft.com/office/powerpoint/2010/main" val="169999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12" y="2105025"/>
            <a:ext cx="7038975" cy="3381375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3B19D8BA-E7F4-4365-9D62-6B19408FC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/>
              <a:t>Type 1 </a:t>
            </a:r>
            <a:r>
              <a:rPr lang="en-US" altLang="en-US" sz="3200" dirty="0"/>
              <a:t>challenges…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A97BE18-32F7-406E-BBE2-632144E5B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240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 kern="0" dirty="0"/>
              <a:t>Incommensurately modulated structures (magnetic)</a:t>
            </a:r>
          </a:p>
        </p:txBody>
      </p:sp>
    </p:spTree>
    <p:extLst>
      <p:ext uri="{BB962C8B-B14F-4D97-AF65-F5344CB8AC3E}">
        <p14:creationId xmlns:p14="http://schemas.microsoft.com/office/powerpoint/2010/main" val="1574866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12" y="2181225"/>
            <a:ext cx="7038975" cy="3381375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FB113FA-18C1-4A82-8CB8-3C80CFCF38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/>
              <a:t>Type 1 </a:t>
            </a:r>
            <a:r>
              <a:rPr lang="en-US" altLang="en-US" sz="3200" dirty="0"/>
              <a:t>challenges…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D1791-E4AB-4DC1-B035-EB74CEE7E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240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 kern="0" dirty="0"/>
              <a:t>Incommensurately modulated structures (magnetic)</a:t>
            </a:r>
          </a:p>
        </p:txBody>
      </p:sp>
    </p:spTree>
    <p:extLst>
      <p:ext uri="{BB962C8B-B14F-4D97-AF65-F5344CB8AC3E}">
        <p14:creationId xmlns:p14="http://schemas.microsoft.com/office/powerpoint/2010/main" val="1638612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/>
              <a:t>Vibrational/phonon mode visualization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r>
              <a:rPr lang="en-US" altLang="en-US" sz="2400" dirty="0"/>
              <a:t>	</a:t>
            </a:r>
          </a:p>
        </p:txBody>
      </p:sp>
      <p:pic>
        <p:nvPicPr>
          <p:cNvPr id="2765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359025"/>
            <a:ext cx="5156200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F2E080BC-E2E0-4F0F-ACDF-3216901914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Type 1 challenges…</a:t>
            </a:r>
          </a:p>
        </p:txBody>
      </p:sp>
    </p:spTree>
    <p:extLst>
      <p:ext uri="{BB962C8B-B14F-4D97-AF65-F5344CB8AC3E}">
        <p14:creationId xmlns:p14="http://schemas.microsoft.com/office/powerpoint/2010/main" val="60896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127053"/>
            <a:ext cx="4953000" cy="4578547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783D92D0-FDC0-49AB-BE9A-3E99C7E85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6764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 kern="0" dirty="0"/>
              <a:t>Solid-state phase changes</a:t>
            </a:r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r>
              <a:rPr lang="en-US" altLang="en-US" sz="2400" kern="0" dirty="0"/>
              <a:t>	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F9059A0-0236-4E7A-A949-1F7BD2252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508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Type 1 challenges…</a:t>
            </a:r>
          </a:p>
        </p:txBody>
      </p:sp>
    </p:spTree>
    <p:extLst>
      <p:ext uri="{BB962C8B-B14F-4D97-AF65-F5344CB8AC3E}">
        <p14:creationId xmlns:p14="http://schemas.microsoft.com/office/powerpoint/2010/main" val="3825055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736980" y="2667000"/>
            <a:ext cx="6400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2800" dirty="0"/>
              <a:t>Electron Density</a:t>
            </a:r>
          </a:p>
          <a:p>
            <a:pPr>
              <a:buFontTx/>
              <a:buNone/>
            </a:pPr>
            <a:r>
              <a:rPr lang="en-US" altLang="en-US" sz="2800" dirty="0"/>
              <a:t>Models</a:t>
            </a:r>
          </a:p>
          <a:p>
            <a:pPr>
              <a:buFontTx/>
              <a:buNone/>
            </a:pPr>
            <a:r>
              <a:rPr lang="en-US" altLang="en-US" sz="2800" dirty="0"/>
              <a:t>Structure validation</a:t>
            </a:r>
          </a:p>
          <a:p>
            <a:pPr>
              <a:buFontTx/>
              <a:buNone/>
            </a:pPr>
            <a:endParaRPr lang="en-US" altLang="en-US" sz="2800" dirty="0"/>
          </a:p>
          <a:p>
            <a:pPr>
              <a:buFontTx/>
              <a:buNone/>
            </a:pPr>
            <a:endParaRPr lang="en-US" altLang="en-US" sz="280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DE9C5DC-3CA3-4608-AA30-39D5D39608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Type 2 challenges</a:t>
            </a:r>
          </a:p>
        </p:txBody>
      </p:sp>
    </p:spTree>
    <p:extLst>
      <p:ext uri="{BB962C8B-B14F-4D97-AF65-F5344CB8AC3E}">
        <p14:creationId xmlns:p14="http://schemas.microsoft.com/office/powerpoint/2010/main" val="3868938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2628900"/>
            <a:ext cx="47625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r>
              <a:rPr lang="en-US" altLang="en-US" sz="2400" dirty="0"/>
              <a:t>Show actual crystallographic electron density data, and allow for dynamic clipping based on sigma values.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6400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2800" dirty="0"/>
              <a:t>Discussing</a:t>
            </a:r>
            <a:r>
              <a:rPr lang="en-US" altLang="en-US" sz="2800" b="1" dirty="0"/>
              <a:t> electron density</a:t>
            </a:r>
            <a:endParaRPr lang="en-US" altLang="en-US" sz="280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DE9C5DC-3CA3-4608-AA30-39D5D39608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Type 2 challenges: Electron Density</a:t>
            </a:r>
          </a:p>
        </p:txBody>
      </p:sp>
    </p:spTree>
    <p:extLst>
      <p:ext uri="{BB962C8B-B14F-4D97-AF65-F5344CB8AC3E}">
        <p14:creationId xmlns:p14="http://schemas.microsoft.com/office/powerpoint/2010/main" val="1042602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2628900"/>
            <a:ext cx="47625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r>
              <a:rPr lang="en-US" altLang="en-US" sz="2400" dirty="0"/>
              <a:t>Show actual crystallographic electron density data, and allow for dynamic clipping based on sigma values.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6400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2800" dirty="0"/>
              <a:t>Discussing</a:t>
            </a:r>
            <a:r>
              <a:rPr lang="en-US" altLang="en-US" sz="2800" b="1" dirty="0"/>
              <a:t> electron density</a:t>
            </a:r>
            <a:endParaRPr lang="en-US" altLang="en-US" sz="280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DE9C5DC-3CA3-4608-AA30-39D5D39608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Type 2 challenges: Electron Density</a:t>
            </a:r>
          </a:p>
        </p:txBody>
      </p:sp>
    </p:spTree>
    <p:extLst>
      <p:ext uri="{BB962C8B-B14F-4D97-AF65-F5344CB8AC3E}">
        <p14:creationId xmlns:p14="http://schemas.microsoft.com/office/powerpoint/2010/main" val="3572591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2628900"/>
            <a:ext cx="47625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r>
              <a:rPr lang="en-US" altLang="en-US" sz="2400" dirty="0"/>
              <a:t>Show actual crystallographic electron density data, and allow for dynamic clipping based on sigma values. 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431FEFF-0BE6-4FD7-9AA5-A1B1D405C3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Type 2 challenges: Electron Density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72FECF7-CCFE-4DE2-BC91-9F367FEFC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6400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2800" dirty="0"/>
              <a:t>Discussing</a:t>
            </a:r>
            <a:r>
              <a:rPr lang="en-US" altLang="en-US" sz="2800" b="1" dirty="0"/>
              <a:t> electron density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52905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/>
              <a:t> 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r>
              <a:rPr lang="en-US" altLang="en-US" sz="2400" dirty="0"/>
              <a:t>Show actual crystallographic electron density data, and allow for dynamic clipping based on sigma values. </a:t>
            </a:r>
          </a:p>
        </p:txBody>
      </p:sp>
      <p:pic>
        <p:nvPicPr>
          <p:cNvPr id="5325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657600"/>
            <a:ext cx="381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1498A92F-CC0C-4EE1-88BD-32A2903FA3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Type 2 challenges: Electron Density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7835D73-17D1-493B-B403-363DC68AD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6400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2800" dirty="0"/>
              <a:t>Discussing</a:t>
            </a:r>
            <a:r>
              <a:rPr lang="en-US" altLang="en-US" sz="2800" b="1" dirty="0"/>
              <a:t> electron density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36437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E149AE4-C1BB-420C-ABA9-F0C1A2DE12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/>
              <a:t>Quick Introduction to Jmol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F43A4FD-D478-426B-B066-204C03ED51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1054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r>
              <a:rPr lang="en-US" altLang="en-US" sz="2400" dirty="0"/>
              <a:t>Mission: The high-quality, real-time interactive visualization of molecular structure, dynamics, and energetics.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r>
              <a:rPr lang="en-US" altLang="en-US" sz="2400" dirty="0"/>
              <a:t>    open source Java (Jmol)/ JavaScript (</a:t>
            </a:r>
            <a:r>
              <a:rPr lang="en-US" altLang="en-US" sz="2400" dirty="0" err="1"/>
              <a:t>Jsmol</a:t>
            </a:r>
            <a:r>
              <a:rPr lang="en-US" altLang="en-US" sz="2400" dirty="0"/>
              <a:t>)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r>
              <a:rPr lang="en-US" altLang="en-US" sz="2400" dirty="0"/>
              <a:t>    development driven by user input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6EAD0811-18C0-4FB2-B37F-4EFACEA48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0"/>
            <a:ext cx="3157537" cy="243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FCF5E3-8689-4421-AC2E-1231FE814C74}"/>
              </a:ext>
            </a:extLst>
          </p:cNvPr>
          <p:cNvSpPr txBox="1"/>
          <p:nvPr/>
        </p:nvSpPr>
        <p:spPr>
          <a:xfrm>
            <a:off x="5867400" y="6126163"/>
            <a:ext cx="3150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Jmol-users@sourceforge.net</a:t>
            </a:r>
            <a:endParaRPr lang="en-US" dirty="0"/>
          </a:p>
          <a:p>
            <a:r>
              <a:rPr lang="en-US" dirty="0">
                <a:hlinkClick r:id="rId4"/>
              </a:rPr>
              <a:t>hansonr@stolaf.edu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450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/>
              <a:t> 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r>
              <a:rPr lang="en-US" altLang="en-US" sz="2400" dirty="0"/>
              <a:t>Show actual crystallographic electron density data, and allow for dynamic clipping based on sigma values. </a:t>
            </a:r>
          </a:p>
        </p:txBody>
      </p:sp>
      <p:pic>
        <p:nvPicPr>
          <p:cNvPr id="5427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657600"/>
            <a:ext cx="381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D7005F20-E22C-4D70-98E2-AE198C120A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Type 2 challenges: Electron Density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7CF2517-7A08-4C48-9302-8F14CE290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6400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2800" dirty="0"/>
              <a:t>Discussing</a:t>
            </a:r>
            <a:r>
              <a:rPr lang="en-US" altLang="en-US" sz="2800" b="1" dirty="0"/>
              <a:t> electron density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29178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D7005F20-E22C-4D70-98E2-AE198C120A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Type 2 challenges: Models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9E95F836-5D56-48D9-99DA-DA10C2240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600200"/>
            <a:ext cx="62484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2800" dirty="0"/>
              <a:t>      Q: What is a model?</a:t>
            </a:r>
          </a:p>
        </p:txBody>
      </p:sp>
    </p:spTree>
    <p:extLst>
      <p:ext uri="{BB962C8B-B14F-4D97-AF65-F5344CB8AC3E}">
        <p14:creationId xmlns:p14="http://schemas.microsoft.com/office/powerpoint/2010/main" val="3333038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6EA3A-436E-494A-A79F-0210978F0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Google: </a:t>
            </a:r>
            <a:r>
              <a:rPr lang="en-US" i="1" dirty="0"/>
              <a:t>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87C36F-274D-4ED1-9CC1-AA2D7C6F8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A7AF83-2D3A-4C50-BF45-928FAB246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72208"/>
            <a:ext cx="7239000" cy="470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04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6EA3A-436E-494A-A79F-0210978F0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Google: </a:t>
            </a:r>
            <a:r>
              <a:rPr lang="en-US" i="1" dirty="0"/>
              <a:t>Models Chemistry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AD6085-9DE2-4AA7-98B1-17EFD2633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F8370E-BAF3-4C3C-A060-36F84053D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08" y="1752600"/>
            <a:ext cx="8838392" cy="44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81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6EA3A-436E-494A-A79F-0210978F0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Google: </a:t>
            </a:r>
            <a:r>
              <a:rPr lang="en-US" i="1" dirty="0"/>
              <a:t>Models Crystallography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AD6085-9DE2-4AA7-98B1-17EFD2633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7F7623-13E7-4831-A5D5-ABDE0C477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0"/>
            <a:ext cx="7848600" cy="542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96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6EA3A-436E-494A-A79F-0210978F0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Google: </a:t>
            </a:r>
            <a:r>
              <a:rPr lang="en-US" sz="3600" i="1" dirty="0"/>
              <a:t>Models Crystallography Jmol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AD6085-9DE2-4AA7-98B1-17EFD2633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120E1-8D61-4FEF-8C8B-A460BDE0D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95400"/>
            <a:ext cx="7620000" cy="524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94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altLang="en-US"/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800225"/>
            <a:ext cx="8210550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8915400" y="6629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0925680-5B3C-4028-B839-2C16359FC8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dirty="0"/>
              <a:t>3D-Printed Models</a:t>
            </a:r>
          </a:p>
        </p:txBody>
      </p:sp>
    </p:spTree>
    <p:extLst>
      <p:ext uri="{BB962C8B-B14F-4D97-AF65-F5344CB8AC3E}">
        <p14:creationId xmlns:p14="http://schemas.microsoft.com/office/powerpoint/2010/main" val="817939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b="1" dirty="0"/>
              <a:t> 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</p:txBody>
      </p:sp>
      <p:pic>
        <p:nvPicPr>
          <p:cNvPr id="2355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4629150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3" y="1652588"/>
            <a:ext cx="469582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dirty="0"/>
              <a:t>3D-Printed Models</a:t>
            </a:r>
          </a:p>
        </p:txBody>
      </p:sp>
    </p:spTree>
    <p:extLst>
      <p:ext uri="{BB962C8B-B14F-4D97-AF65-F5344CB8AC3E}">
        <p14:creationId xmlns:p14="http://schemas.microsoft.com/office/powerpoint/2010/main" val="41389891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altLang="en-US"/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833438"/>
            <a:ext cx="7496175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07460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altLang="en-US"/>
          </a:p>
        </p:txBody>
      </p:sp>
      <p:pic>
        <p:nvPicPr>
          <p:cNvPr id="27652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95350"/>
            <a:ext cx="8534400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6892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DEA2BF96-E36B-4A3E-BA14-DA1A5CE0FB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Quick Introduction to Jmol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8CEE4572-3EBB-42EB-A099-054233B63A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3713" y="1676400"/>
            <a:ext cx="5145087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1800" dirty="0"/>
              <a:t>	small molecules</a:t>
            </a:r>
          </a:p>
          <a:p>
            <a:pPr eaLnBrk="1" hangingPunct="1">
              <a:buFontTx/>
              <a:buNone/>
            </a:pPr>
            <a:r>
              <a:rPr lang="en-US" altLang="en-US" sz="1800" dirty="0"/>
              <a:t>	macromolecules</a:t>
            </a:r>
          </a:p>
          <a:p>
            <a:pPr eaLnBrk="1" hangingPunct="1">
              <a:buFontTx/>
              <a:buNone/>
            </a:pPr>
            <a:r>
              <a:rPr lang="en-US" altLang="en-US" sz="1800" dirty="0"/>
              <a:t>	crystalline materials</a:t>
            </a:r>
          </a:p>
          <a:p>
            <a:pPr eaLnBrk="1" hangingPunct="1">
              <a:buFontTx/>
              <a:buNone/>
            </a:pPr>
            <a:endParaRPr lang="en-US" altLang="en-US" sz="1800" dirty="0"/>
          </a:p>
          <a:p>
            <a:pPr eaLnBrk="1" hangingPunct="1">
              <a:buFontTx/>
              <a:buNone/>
            </a:pPr>
            <a:r>
              <a:rPr lang="en-US" altLang="en-US" sz="1800" dirty="0"/>
              <a:t>	reads </a:t>
            </a:r>
            <a:r>
              <a:rPr lang="es-ES" altLang="en-US" sz="1800" dirty="0"/>
              <a:t>PDB, CIF, CIF2, </a:t>
            </a:r>
            <a:r>
              <a:rPr lang="es-ES" altLang="en-US" sz="1800" dirty="0" err="1"/>
              <a:t>mmCIF</a:t>
            </a:r>
            <a:r>
              <a:rPr lang="es-ES" altLang="en-US" sz="1800" dirty="0"/>
              <a:t>, </a:t>
            </a:r>
            <a:r>
              <a:rPr lang="es-ES" altLang="en-US" sz="1800" dirty="0" err="1"/>
              <a:t>mCIF</a:t>
            </a:r>
            <a:r>
              <a:rPr lang="es-ES" altLang="en-US" sz="1800" dirty="0"/>
              <a:t>, </a:t>
            </a:r>
            <a:r>
              <a:rPr lang="es-ES" altLang="en-US" sz="1800" dirty="0" err="1"/>
              <a:t>magCIF</a:t>
            </a:r>
            <a:r>
              <a:rPr lang="es-ES" altLang="en-US" sz="1800" dirty="0"/>
              <a:t>, MMTF, and </a:t>
            </a:r>
            <a:r>
              <a:rPr lang="es-ES" altLang="en-US" sz="1800" dirty="0" err="1"/>
              <a:t>many</a:t>
            </a:r>
            <a:r>
              <a:rPr lang="es-ES" altLang="en-US" sz="1800" dirty="0"/>
              <a:t> </a:t>
            </a:r>
            <a:r>
              <a:rPr lang="es-ES" altLang="en-US" sz="1800" dirty="0" err="1"/>
              <a:t>other</a:t>
            </a:r>
            <a:r>
              <a:rPr lang="es-ES" altLang="en-US" sz="1800" dirty="0"/>
              <a:t> file </a:t>
            </a:r>
            <a:r>
              <a:rPr lang="es-ES" altLang="en-US" sz="1800" dirty="0" err="1"/>
              <a:t>formats</a:t>
            </a:r>
            <a:endParaRPr lang="es-ES" altLang="en-US" sz="1800" dirty="0"/>
          </a:p>
          <a:p>
            <a:pPr eaLnBrk="1" hangingPunct="1">
              <a:buFontTx/>
              <a:buNone/>
            </a:pPr>
            <a:endParaRPr lang="es-ES" altLang="en-US" sz="1800" dirty="0"/>
          </a:p>
          <a:p>
            <a:pPr eaLnBrk="1" hangingPunct="1">
              <a:buFontTx/>
              <a:buNone/>
            </a:pPr>
            <a:r>
              <a:rPr lang="es-ES" altLang="en-US" sz="1800" dirty="0"/>
              <a:t>	</a:t>
            </a:r>
            <a:r>
              <a:rPr lang="es-ES" altLang="en-US" sz="1800" dirty="0" err="1"/>
              <a:t>leverages</a:t>
            </a:r>
            <a:r>
              <a:rPr lang="es-ES" altLang="en-US" sz="1800" dirty="0"/>
              <a:t> a </a:t>
            </a:r>
            <a:r>
              <a:rPr lang="es-ES" altLang="en-US" sz="1800" dirty="0" err="1"/>
              <a:t>wide</a:t>
            </a:r>
            <a:r>
              <a:rPr lang="es-ES" altLang="en-US" sz="1800" dirty="0"/>
              <a:t> </a:t>
            </a:r>
            <a:r>
              <a:rPr lang="es-ES" altLang="en-US" sz="1800" dirty="0" err="1"/>
              <a:t>variety</a:t>
            </a:r>
            <a:r>
              <a:rPr lang="es-ES" altLang="en-US" sz="1800" dirty="0"/>
              <a:t> </a:t>
            </a:r>
            <a:r>
              <a:rPr lang="es-ES" altLang="en-US" sz="1800" dirty="0" err="1"/>
              <a:t>of</a:t>
            </a:r>
            <a:r>
              <a:rPr lang="es-ES" altLang="en-US" sz="1800" dirty="0"/>
              <a:t> servers</a:t>
            </a:r>
          </a:p>
          <a:p>
            <a:pPr eaLnBrk="1" hangingPunct="1">
              <a:buFontTx/>
              <a:buNone/>
            </a:pPr>
            <a:endParaRPr lang="es-ES" altLang="en-US" sz="1800" dirty="0"/>
          </a:p>
          <a:p>
            <a:pPr eaLnBrk="1" hangingPunct="1">
              <a:buFontTx/>
              <a:buNone/>
            </a:pPr>
            <a:r>
              <a:rPr lang="en-US" altLang="en-US" sz="1800" dirty="0"/>
              <a:t>	electron density and electron microscopy maps</a:t>
            </a:r>
          </a:p>
          <a:p>
            <a:pPr eaLnBrk="1" hangingPunct="1">
              <a:buFontTx/>
              <a:buNone/>
            </a:pPr>
            <a:endParaRPr lang="en-US" altLang="en-US" sz="1800" dirty="0"/>
          </a:p>
          <a:p>
            <a:pPr eaLnBrk="1" hangingPunct="1">
              <a:buFontTx/>
              <a:buNone/>
            </a:pPr>
            <a:r>
              <a:rPr lang="es-ES" altLang="en-US" sz="1800" dirty="0"/>
              <a:t>	</a:t>
            </a:r>
            <a:r>
              <a:rPr lang="es-ES" altLang="en-US" sz="1800" dirty="0" err="1"/>
              <a:t>course</a:t>
            </a:r>
            <a:r>
              <a:rPr lang="es-ES" altLang="en-US" sz="1800" dirty="0"/>
              <a:t> </a:t>
            </a:r>
            <a:r>
              <a:rPr lang="es-ES" altLang="en-US" sz="1800" dirty="0" err="1"/>
              <a:t>graining</a:t>
            </a:r>
            <a:r>
              <a:rPr lang="es-ES" altLang="en-US" sz="1800" dirty="0"/>
              <a:t> </a:t>
            </a:r>
            <a:r>
              <a:rPr lang="es-ES" altLang="en-US" sz="1800" dirty="0" err="1"/>
              <a:t>based</a:t>
            </a:r>
            <a:r>
              <a:rPr lang="es-ES" altLang="en-US" sz="1800" dirty="0"/>
              <a:t> </a:t>
            </a:r>
            <a:r>
              <a:rPr lang="es-ES" altLang="en-US" sz="1800" dirty="0" err="1"/>
              <a:t>on</a:t>
            </a:r>
            <a:r>
              <a:rPr lang="es-ES" altLang="en-US" sz="1800" dirty="0"/>
              <a:t> </a:t>
            </a:r>
            <a:r>
              <a:rPr lang="es-ES" altLang="en-US" sz="1800" dirty="0" err="1"/>
              <a:t>chain</a:t>
            </a:r>
            <a:r>
              <a:rPr lang="es-ES" altLang="en-US" sz="1800" dirty="0"/>
              <a:t> </a:t>
            </a:r>
            <a:r>
              <a:rPr lang="es-ES" altLang="en-US" sz="1800" dirty="0" err="1"/>
              <a:t>or</a:t>
            </a:r>
            <a:r>
              <a:rPr lang="es-ES" altLang="en-US" sz="1800" dirty="0"/>
              <a:t> </a:t>
            </a:r>
            <a:r>
              <a:rPr lang="es-ES" altLang="en-US" sz="1800" dirty="0" err="1"/>
              <a:t>symmetry</a:t>
            </a:r>
            <a:endParaRPr lang="es-ES" altLang="en-US" sz="1800" dirty="0"/>
          </a:p>
          <a:p>
            <a:pPr eaLnBrk="1" hangingPunct="1">
              <a:buFontTx/>
              <a:buNone/>
            </a:pPr>
            <a:endParaRPr lang="es-ES" altLang="en-US" sz="1800" dirty="0"/>
          </a:p>
          <a:p>
            <a:pPr eaLnBrk="1" hangingPunct="1">
              <a:buFontTx/>
              <a:buNone/>
            </a:pPr>
            <a:r>
              <a:rPr lang="es-ES" altLang="en-US" sz="1800" dirty="0"/>
              <a:t>   	</a:t>
            </a:r>
            <a:r>
              <a:rPr lang="es-ES" altLang="en-US" sz="1800" dirty="0" err="1"/>
              <a:t>simultaneous</a:t>
            </a:r>
            <a:r>
              <a:rPr lang="es-ES" altLang="en-US" sz="1800" dirty="0"/>
              <a:t> load </a:t>
            </a:r>
            <a:r>
              <a:rPr lang="es-ES" altLang="en-US" sz="1800" dirty="0" err="1"/>
              <a:t>of</a:t>
            </a:r>
            <a:r>
              <a:rPr lang="es-ES" altLang="en-US" sz="1800" dirty="0"/>
              <a:t> </a:t>
            </a:r>
            <a:r>
              <a:rPr lang="es-ES" altLang="en-US" sz="1800" dirty="0" err="1"/>
              <a:t>validation</a:t>
            </a:r>
            <a:r>
              <a:rPr lang="es-ES" altLang="en-US" sz="1800" dirty="0"/>
              <a:t> data</a:t>
            </a:r>
            <a:endParaRPr lang="en-US" altLang="en-US" sz="18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9FCA691-7006-480A-84E2-777A3B847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5" y="2152650"/>
            <a:ext cx="242887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7BF425CB-A36E-40AA-8A30-6B99A8F2C8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5" y="4598988"/>
            <a:ext cx="2452688" cy="164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64535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D7005F20-E22C-4D70-98E2-AE198C120A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Type 2 challenges: Models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050C22-35AD-4E59-9019-6E0F7C050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938337"/>
            <a:ext cx="4814887" cy="469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9E95F836-5D56-48D9-99DA-DA10C2240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600200"/>
            <a:ext cx="38100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2800" dirty="0"/>
              <a:t>1d66 – protein-DNA transcription complex </a:t>
            </a:r>
          </a:p>
          <a:p>
            <a:pPr>
              <a:buFontTx/>
              <a:buNone/>
            </a:pPr>
            <a:endParaRPr lang="en-US" altLang="en-US" sz="2800" dirty="0"/>
          </a:p>
          <a:p>
            <a:pPr>
              <a:buFontTx/>
              <a:buNone/>
            </a:pPr>
            <a:endParaRPr lang="en-US" altLang="en-US" sz="2800" dirty="0"/>
          </a:p>
          <a:p>
            <a:pPr>
              <a:buFontTx/>
              <a:buNone/>
            </a:pPr>
            <a:endParaRPr lang="en-US" altLang="en-US" sz="2800" dirty="0"/>
          </a:p>
          <a:p>
            <a:pPr>
              <a:buFontTx/>
              <a:buNone/>
            </a:pPr>
            <a:endParaRPr lang="en-US" altLang="en-US" sz="2800" dirty="0"/>
          </a:p>
          <a:p>
            <a:pPr>
              <a:buFontTx/>
              <a:buNone/>
            </a:pPr>
            <a:r>
              <a:rPr lang="en-US" altLang="en-US" sz="1800" i="1" dirty="0"/>
              <a:t>load =1d66</a:t>
            </a:r>
          </a:p>
          <a:p>
            <a:pPr>
              <a:buFontTx/>
              <a:buNone/>
            </a:pPr>
            <a:r>
              <a:rPr lang="en-US" altLang="en-US" sz="1800" i="1" dirty="0"/>
              <a:t>cartoons only</a:t>
            </a:r>
          </a:p>
          <a:p>
            <a:pPr>
              <a:buFontTx/>
              <a:buNone/>
            </a:pPr>
            <a:r>
              <a:rPr lang="en-US" altLang="en-US" sz="1800" i="1" dirty="0"/>
              <a:t>color structure</a:t>
            </a:r>
          </a:p>
          <a:p>
            <a:pPr>
              <a:buFontTx/>
              <a:buNone/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44976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D7005F20-E22C-4D70-98E2-AE198C120A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Type 2 challenges: Models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050C22-35AD-4E59-9019-6E0F7C050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938337"/>
            <a:ext cx="4814887" cy="469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9E95F836-5D56-48D9-99DA-DA10C2240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600200"/>
            <a:ext cx="38100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2800" dirty="0"/>
              <a:t>1d66  -- 1992 study inadvertently flipped nucleotide base in reported model</a:t>
            </a:r>
          </a:p>
          <a:p>
            <a:pPr>
              <a:buFontTx/>
              <a:buNone/>
            </a:pPr>
            <a:endParaRPr lang="en-US" altLang="en-US" sz="2800" dirty="0"/>
          </a:p>
          <a:p>
            <a:pPr>
              <a:buFontTx/>
              <a:buNone/>
            </a:pPr>
            <a:endParaRPr lang="en-US" altLang="en-US" sz="2800" dirty="0"/>
          </a:p>
          <a:p>
            <a:pPr>
              <a:buFontTx/>
              <a:buNone/>
            </a:pPr>
            <a:endParaRPr lang="en-US" altLang="en-US" sz="2800" dirty="0"/>
          </a:p>
          <a:p>
            <a:pPr>
              <a:buFontTx/>
              <a:buNone/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12699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D7005F20-E22C-4D70-98E2-AE198C120A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Type 2 challenges: Models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7CF2517-7A08-4C48-9302-8F14CE290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600200"/>
            <a:ext cx="38100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2800" dirty="0"/>
              <a:t>1d66  -- 1992 study inadvertently flipped nucleotide base in reported model</a:t>
            </a:r>
          </a:p>
          <a:p>
            <a:pPr>
              <a:buFontTx/>
              <a:buNone/>
            </a:pPr>
            <a:endParaRPr lang="en-US" altLang="en-US" sz="2800" dirty="0"/>
          </a:p>
          <a:p>
            <a:pPr>
              <a:buFontTx/>
              <a:buNone/>
            </a:pPr>
            <a:endParaRPr lang="en-US" altLang="en-US" sz="2800" dirty="0"/>
          </a:p>
          <a:p>
            <a:pPr>
              <a:buFontTx/>
              <a:buNone/>
            </a:pPr>
            <a:endParaRPr lang="en-US" altLang="en-US" sz="2800" dirty="0"/>
          </a:p>
          <a:p>
            <a:pPr>
              <a:buFontTx/>
              <a:buNone/>
            </a:pPr>
            <a:endParaRPr lang="en-US" altLang="en-US" sz="2800" dirty="0"/>
          </a:p>
          <a:p>
            <a:pPr>
              <a:buFontTx/>
              <a:buNone/>
            </a:pPr>
            <a:r>
              <a:rPr lang="en-US" altLang="en-US" sz="1600" i="1" dirty="0" err="1"/>
              <a:t>isosurface</a:t>
            </a:r>
            <a:r>
              <a:rPr lang="en-US" altLang="en-US" sz="1600" i="1" dirty="0"/>
              <a:t> select {</a:t>
            </a:r>
            <a:r>
              <a:rPr lang="en-US" altLang="en-US" sz="1600" i="1" dirty="0" err="1"/>
              <a:t>dna</a:t>
            </a:r>
            <a:r>
              <a:rPr lang="en-US" altLang="en-US" sz="1600" i="1" dirty="0"/>
              <a:t>} only </a:t>
            </a:r>
            <a:r>
              <a:rPr lang="en-US" altLang="en-US" sz="1600" i="1" dirty="0" err="1"/>
              <a:t>sasurface</a:t>
            </a:r>
            <a:r>
              <a:rPr lang="en-US" altLang="en-US" sz="1600" i="1" dirty="0"/>
              <a:t> map property straightness</a:t>
            </a:r>
            <a:endParaRPr lang="en-US" altLang="en-US" sz="1600" dirty="0"/>
          </a:p>
        </p:txBody>
      </p:sp>
      <p:pic>
        <p:nvPicPr>
          <p:cNvPr id="5" name="Picture 17">
            <a:extLst>
              <a:ext uri="{FF2B5EF4-FFF2-40B4-BE49-F238E27FC236}">
                <a16:creationId xmlns:a16="http://schemas.microsoft.com/office/drawing/2014/main" id="{5A4A9FAC-0EEB-4BCE-8C2D-62CB97727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57495" y="2328569"/>
            <a:ext cx="4643337" cy="3862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988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BB90B5B7-8309-4C66-97E8-70EF49F69D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/>
              <a:t>Type 2: Validation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3B36126D-17B7-4539-BD54-EAA8E76163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altLang="en-US" sz="2400" dirty="0"/>
              <a:t> </a:t>
            </a:r>
          </a:p>
          <a:p>
            <a:pPr eaLnBrk="1" hangingPunct="1">
              <a:buFontTx/>
              <a:buNone/>
              <a:defRPr/>
            </a:pPr>
            <a:endParaRPr lang="en-US" altLang="en-US" sz="2400" dirty="0"/>
          </a:p>
          <a:p>
            <a:pPr marL="0" indent="0" eaLnBrk="1" hangingPunct="1">
              <a:buFontTx/>
              <a:buNone/>
              <a:defRPr/>
            </a:pPr>
            <a:endParaRPr lang="en-US" altLang="en-US" sz="2400" dirty="0"/>
          </a:p>
        </p:txBody>
      </p:sp>
      <p:pic>
        <p:nvPicPr>
          <p:cNvPr id="38916" name="Picture 1">
            <a:extLst>
              <a:ext uri="{FF2B5EF4-FFF2-40B4-BE49-F238E27FC236}">
                <a16:creationId xmlns:a16="http://schemas.microsoft.com/office/drawing/2014/main" id="{EF5EACF4-FDDC-4190-AF41-E185AC3AA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113" y="228600"/>
            <a:ext cx="3595687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5">
            <a:extLst>
              <a:ext uri="{FF2B5EF4-FFF2-40B4-BE49-F238E27FC236}">
                <a16:creationId xmlns:a16="http://schemas.microsoft.com/office/drawing/2014/main" id="{C8EC6DA0-35DD-4699-B7B1-9B26E8381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3802063"/>
            <a:ext cx="5499100" cy="291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TextBox 8">
            <a:extLst>
              <a:ext uri="{FF2B5EF4-FFF2-40B4-BE49-F238E27FC236}">
                <a16:creationId xmlns:a16="http://schemas.microsoft.com/office/drawing/2014/main" id="{EBE3305A-247B-4FD1-B0C2-5F998F8B0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688" y="2057400"/>
            <a:ext cx="164623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i="1" dirty="0"/>
              <a:t>load =4tvj</a:t>
            </a:r>
          </a:p>
          <a:p>
            <a:r>
              <a:rPr lang="en-US" altLang="en-US" i="1" dirty="0"/>
              <a:t>cartoons only</a:t>
            </a:r>
          </a:p>
          <a:p>
            <a:r>
              <a:rPr lang="en-US" altLang="en-US" i="1" dirty="0"/>
              <a:t>color structure</a:t>
            </a:r>
          </a:p>
        </p:txBody>
      </p:sp>
    </p:spTree>
    <p:extLst>
      <p:ext uri="{BB962C8B-B14F-4D97-AF65-F5344CB8AC3E}">
        <p14:creationId xmlns:p14="http://schemas.microsoft.com/office/powerpoint/2010/main" val="4084456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93C0D8DA-575C-4728-883F-6B68610476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/>
              <a:t>Type 2: Validation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1C899522-3774-40CA-80E3-F7A73657CE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altLang="en-US" sz="2400" dirty="0"/>
              <a:t> </a:t>
            </a:r>
          </a:p>
          <a:p>
            <a:pPr eaLnBrk="1" hangingPunct="1">
              <a:buFontTx/>
              <a:buNone/>
              <a:defRPr/>
            </a:pPr>
            <a:endParaRPr lang="en-US" altLang="en-US" sz="2400" dirty="0"/>
          </a:p>
          <a:p>
            <a:pPr marL="0" indent="0" eaLnBrk="1" hangingPunct="1">
              <a:buFontTx/>
              <a:buNone/>
              <a:defRPr/>
            </a:pPr>
            <a:endParaRPr lang="en-US" altLang="en-US" sz="2400" dirty="0"/>
          </a:p>
        </p:txBody>
      </p:sp>
      <p:pic>
        <p:nvPicPr>
          <p:cNvPr id="39940" name="Picture 3">
            <a:extLst>
              <a:ext uri="{FF2B5EF4-FFF2-40B4-BE49-F238E27FC236}">
                <a16:creationId xmlns:a16="http://schemas.microsoft.com/office/drawing/2014/main" id="{A35E7363-57F7-4A6A-8306-681A04B63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038600"/>
            <a:ext cx="7239000" cy="245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1">
            <a:extLst>
              <a:ext uri="{FF2B5EF4-FFF2-40B4-BE49-F238E27FC236}">
                <a16:creationId xmlns:a16="http://schemas.microsoft.com/office/drawing/2014/main" id="{2FA43969-7E9E-4E6B-B0D4-EB062FB34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113" y="228600"/>
            <a:ext cx="3595687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TextBox 7">
            <a:extLst>
              <a:ext uri="{FF2B5EF4-FFF2-40B4-BE49-F238E27FC236}">
                <a16:creationId xmlns:a16="http://schemas.microsoft.com/office/drawing/2014/main" id="{F2C3CE97-5AF7-48EE-9827-0F73851DD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563" y="2057400"/>
            <a:ext cx="164623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i="1" dirty="0"/>
              <a:t>load =4tvj</a:t>
            </a:r>
          </a:p>
          <a:p>
            <a:r>
              <a:rPr lang="en-US" altLang="en-US" i="1" dirty="0"/>
              <a:t>cartoons only</a:t>
            </a:r>
          </a:p>
          <a:p>
            <a:r>
              <a:rPr lang="en-US" altLang="en-US" i="1" dirty="0"/>
              <a:t>color structure</a:t>
            </a:r>
          </a:p>
        </p:txBody>
      </p:sp>
    </p:spTree>
    <p:extLst>
      <p:ext uri="{BB962C8B-B14F-4D97-AF65-F5344CB8AC3E}">
        <p14:creationId xmlns:p14="http://schemas.microsoft.com/office/powerpoint/2010/main" val="2582358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23B0E79E-AED4-4F31-B407-F3EBCBF46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/>
              <a:t>Type 2: Validation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2E7873CB-6351-4A7D-8470-509C424F1D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altLang="en-US" sz="2400" dirty="0"/>
              <a:t> </a:t>
            </a:r>
          </a:p>
          <a:p>
            <a:pPr eaLnBrk="1" hangingPunct="1">
              <a:buFontTx/>
              <a:buNone/>
              <a:defRPr/>
            </a:pPr>
            <a:endParaRPr lang="en-US" altLang="en-US" sz="2400" dirty="0"/>
          </a:p>
          <a:p>
            <a:pPr marL="0" indent="0" eaLnBrk="1" hangingPunct="1">
              <a:buFontTx/>
              <a:buNone/>
              <a:defRPr/>
            </a:pPr>
            <a:endParaRPr lang="en-US" altLang="en-US" sz="2400" dirty="0"/>
          </a:p>
        </p:txBody>
      </p:sp>
      <p:pic>
        <p:nvPicPr>
          <p:cNvPr id="41988" name="Picture 3">
            <a:extLst>
              <a:ext uri="{FF2B5EF4-FFF2-40B4-BE49-F238E27FC236}">
                <a16:creationId xmlns:a16="http://schemas.microsoft.com/office/drawing/2014/main" id="{E3C350EC-0746-41C6-9067-37E5D19F7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038600"/>
            <a:ext cx="7239000" cy="245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TextBox 3">
            <a:extLst>
              <a:ext uri="{FF2B5EF4-FFF2-40B4-BE49-F238E27FC236}">
                <a16:creationId xmlns:a16="http://schemas.microsoft.com/office/drawing/2014/main" id="{40E4A3CE-166C-4019-8142-AEED53BE5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688" y="2057400"/>
            <a:ext cx="2108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i="1" dirty="0"/>
              <a:t>load *4tvj/</a:t>
            </a:r>
            <a:r>
              <a:rPr lang="en-US" altLang="en-US" i="1" dirty="0" err="1"/>
              <a:t>val</a:t>
            </a:r>
            <a:endParaRPr lang="en-US" altLang="en-US" i="1" dirty="0"/>
          </a:p>
          <a:p>
            <a:r>
              <a:rPr lang="en-US" altLang="en-US" i="1" dirty="0"/>
              <a:t>color </a:t>
            </a:r>
            <a:r>
              <a:rPr lang="en-US" altLang="en-US" i="1" dirty="0" err="1"/>
              <a:t>property_rsrz</a:t>
            </a:r>
            <a:endParaRPr lang="en-US" altLang="en-US" i="1" dirty="0"/>
          </a:p>
        </p:txBody>
      </p:sp>
      <p:pic>
        <p:nvPicPr>
          <p:cNvPr id="41990" name="Picture 4">
            <a:extLst>
              <a:ext uri="{FF2B5EF4-FFF2-40B4-BE49-F238E27FC236}">
                <a16:creationId xmlns:a16="http://schemas.microsoft.com/office/drawing/2014/main" id="{B2D8B5D2-29F3-421C-B036-1F3C13374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3084513"/>
            <a:ext cx="3941763" cy="160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1">
            <a:extLst>
              <a:ext uri="{FF2B5EF4-FFF2-40B4-BE49-F238E27FC236}">
                <a16:creationId xmlns:a16="http://schemas.microsoft.com/office/drawing/2014/main" id="{AA26CBDE-47A0-4B1E-853A-9ACD364FC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113" y="228600"/>
            <a:ext cx="3595687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1023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E4369CF5-0C28-4D14-841C-B31AFEB89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/>
              <a:t>Type 2: Validation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BA323529-41FA-4731-939F-0E7101088C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altLang="en-US" sz="2400" dirty="0"/>
              <a:t> </a:t>
            </a:r>
          </a:p>
          <a:p>
            <a:pPr eaLnBrk="1" hangingPunct="1">
              <a:buFontTx/>
              <a:buNone/>
              <a:defRPr/>
            </a:pPr>
            <a:endParaRPr lang="en-US" altLang="en-US" sz="2400" dirty="0"/>
          </a:p>
          <a:p>
            <a:pPr marL="0" indent="0" eaLnBrk="1" hangingPunct="1">
              <a:buFontTx/>
              <a:buNone/>
              <a:defRPr/>
            </a:pPr>
            <a:endParaRPr lang="en-US" altLang="en-US" sz="2400" dirty="0"/>
          </a:p>
        </p:txBody>
      </p:sp>
      <p:pic>
        <p:nvPicPr>
          <p:cNvPr id="40964" name="Picture 3">
            <a:extLst>
              <a:ext uri="{FF2B5EF4-FFF2-40B4-BE49-F238E27FC236}">
                <a16:creationId xmlns:a16="http://schemas.microsoft.com/office/drawing/2014/main" id="{43BC9412-9539-487D-93E0-FE59327D7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038600"/>
            <a:ext cx="7239000" cy="245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TextBox 3">
            <a:extLst>
              <a:ext uri="{FF2B5EF4-FFF2-40B4-BE49-F238E27FC236}">
                <a16:creationId xmlns:a16="http://schemas.microsoft.com/office/drawing/2014/main" id="{75EBB938-4429-4416-BC36-720308A3F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688" y="2057400"/>
            <a:ext cx="25058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i="1" dirty="0"/>
              <a:t>load *4tvj/</a:t>
            </a:r>
            <a:r>
              <a:rPr lang="en-US" altLang="en-US" i="1" dirty="0" err="1"/>
              <a:t>val</a:t>
            </a:r>
            <a:endParaRPr lang="en-US" altLang="en-US" i="1" dirty="0"/>
          </a:p>
          <a:p>
            <a:r>
              <a:rPr lang="en-US" altLang="en-US" i="1" dirty="0"/>
              <a:t>color </a:t>
            </a:r>
            <a:r>
              <a:rPr lang="en-US" altLang="en-US" i="1" dirty="0" err="1"/>
              <a:t>property_clashes</a:t>
            </a:r>
            <a:endParaRPr lang="en-US" altLang="en-US" i="1" dirty="0"/>
          </a:p>
        </p:txBody>
      </p:sp>
      <p:pic>
        <p:nvPicPr>
          <p:cNvPr id="40967" name="Picture 4">
            <a:extLst>
              <a:ext uri="{FF2B5EF4-FFF2-40B4-BE49-F238E27FC236}">
                <a16:creationId xmlns:a16="http://schemas.microsoft.com/office/drawing/2014/main" id="{37530772-B636-4A53-B170-F4DD5ADA5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3084513"/>
            <a:ext cx="3941763" cy="160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70E954-9CFC-4B51-8F2D-8344E2093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112" y="228599"/>
            <a:ext cx="3595688" cy="359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97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21B7D41-1659-4855-90C5-28B5375BB6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/>
              <a:t>Type 2: Validation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E5CF14A5-8EA8-4B38-B54C-F6F809AD25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altLang="en-US" sz="2400" dirty="0"/>
              <a:t> </a:t>
            </a:r>
          </a:p>
          <a:p>
            <a:pPr eaLnBrk="1" hangingPunct="1">
              <a:buFontTx/>
              <a:buNone/>
              <a:defRPr/>
            </a:pPr>
            <a:endParaRPr lang="en-US" altLang="en-US" sz="2400" dirty="0"/>
          </a:p>
          <a:p>
            <a:pPr marL="0" indent="0" eaLnBrk="1" hangingPunct="1">
              <a:buFontTx/>
              <a:buNone/>
              <a:defRPr/>
            </a:pPr>
            <a:endParaRPr lang="en-US" altLang="en-US" sz="2400" dirty="0"/>
          </a:p>
        </p:txBody>
      </p:sp>
      <p:pic>
        <p:nvPicPr>
          <p:cNvPr id="43012" name="Picture 3">
            <a:extLst>
              <a:ext uri="{FF2B5EF4-FFF2-40B4-BE49-F238E27FC236}">
                <a16:creationId xmlns:a16="http://schemas.microsoft.com/office/drawing/2014/main" id="{893A2577-8EE4-496F-A410-A9EF0A3B6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038600"/>
            <a:ext cx="7239000" cy="245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Box 3">
            <a:extLst>
              <a:ext uri="{FF2B5EF4-FFF2-40B4-BE49-F238E27FC236}">
                <a16:creationId xmlns:a16="http://schemas.microsoft.com/office/drawing/2014/main" id="{BB9E4E4D-3154-4EA6-A490-22C20A0F6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688" y="2057400"/>
            <a:ext cx="37433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i="1" dirty="0"/>
              <a:t>load *4tvj/</a:t>
            </a:r>
            <a:r>
              <a:rPr lang="en-US" altLang="en-US" i="1" dirty="0" err="1"/>
              <a:t>val</a:t>
            </a:r>
            <a:endParaRPr lang="en-US" altLang="en-US" i="1" dirty="0"/>
          </a:p>
          <a:p>
            <a:r>
              <a:rPr lang="en-US" altLang="en-US" i="1" dirty="0"/>
              <a:t>{*}.radius = {*}.</a:t>
            </a:r>
            <a:r>
              <a:rPr lang="en-US" altLang="en-US" i="1" dirty="0" err="1"/>
              <a:t>property_clashes.all</a:t>
            </a:r>
            <a:endParaRPr lang="en-US" altLang="en-US" i="1" dirty="0"/>
          </a:p>
        </p:txBody>
      </p:sp>
      <p:pic>
        <p:nvPicPr>
          <p:cNvPr id="43014" name="Picture 4">
            <a:extLst>
              <a:ext uri="{FF2B5EF4-FFF2-40B4-BE49-F238E27FC236}">
                <a16:creationId xmlns:a16="http://schemas.microsoft.com/office/drawing/2014/main" id="{BA1FD131-E8E0-4B24-81AB-6257955D0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3084513"/>
            <a:ext cx="3941763" cy="160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Picture 1">
            <a:extLst>
              <a:ext uri="{FF2B5EF4-FFF2-40B4-BE49-F238E27FC236}">
                <a16:creationId xmlns:a16="http://schemas.microsoft.com/office/drawing/2014/main" id="{1412560E-678A-4383-9557-248BD77FA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113" y="228600"/>
            <a:ext cx="3595687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02158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F27D21CE-2D80-4053-B2EA-D81C77A1F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/>
              <a:t>Type 2: Validation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E4E101F3-AE78-4E07-A872-438DE372FE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altLang="en-US" sz="2400" dirty="0"/>
              <a:t> </a:t>
            </a:r>
          </a:p>
          <a:p>
            <a:pPr eaLnBrk="1" hangingPunct="1">
              <a:buFontTx/>
              <a:buNone/>
              <a:defRPr/>
            </a:pPr>
            <a:endParaRPr lang="en-US" altLang="en-US" sz="2400" dirty="0"/>
          </a:p>
          <a:p>
            <a:pPr marL="0" indent="0" eaLnBrk="1" hangingPunct="1">
              <a:buFontTx/>
              <a:buNone/>
              <a:defRPr/>
            </a:pPr>
            <a:endParaRPr lang="en-US" altLang="en-US" sz="2400" dirty="0"/>
          </a:p>
        </p:txBody>
      </p:sp>
      <p:pic>
        <p:nvPicPr>
          <p:cNvPr id="44036" name="Picture 3">
            <a:extLst>
              <a:ext uri="{FF2B5EF4-FFF2-40B4-BE49-F238E27FC236}">
                <a16:creationId xmlns:a16="http://schemas.microsoft.com/office/drawing/2014/main" id="{4C4163CB-7911-48F6-9D8B-B7CD325D6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038600"/>
            <a:ext cx="7239000" cy="245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extBox 3">
            <a:extLst>
              <a:ext uri="{FF2B5EF4-FFF2-40B4-BE49-F238E27FC236}">
                <a16:creationId xmlns:a16="http://schemas.microsoft.com/office/drawing/2014/main" id="{AE3431CC-0AD7-46F8-8A07-88C63903A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688" y="2057400"/>
            <a:ext cx="28305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i="1" dirty="0"/>
              <a:t>load *4tvj/</a:t>
            </a:r>
            <a:r>
              <a:rPr lang="en-US" altLang="en-US" i="1" dirty="0" err="1"/>
              <a:t>val</a:t>
            </a:r>
            <a:endParaRPr lang="en-US" altLang="en-US" i="1" dirty="0"/>
          </a:p>
          <a:p>
            <a:r>
              <a:rPr lang="en-US" altLang="en-US" i="1" dirty="0"/>
              <a:t>color </a:t>
            </a:r>
            <a:r>
              <a:rPr lang="en-US" altLang="en-US" i="1" dirty="0" err="1"/>
              <a:t>property_clashes</a:t>
            </a:r>
            <a:endParaRPr lang="en-US" altLang="en-US" i="1" dirty="0"/>
          </a:p>
          <a:p>
            <a:r>
              <a:rPr lang="en-US" altLang="en-US" i="1" dirty="0"/>
              <a:t>contact {Lys325} {Thr323}</a:t>
            </a:r>
          </a:p>
        </p:txBody>
      </p:sp>
      <p:pic>
        <p:nvPicPr>
          <p:cNvPr id="44038" name="Picture 4">
            <a:extLst>
              <a:ext uri="{FF2B5EF4-FFF2-40B4-BE49-F238E27FC236}">
                <a16:creationId xmlns:a16="http://schemas.microsoft.com/office/drawing/2014/main" id="{080759FC-F2F9-447D-A4AF-2EB6A4016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3084513"/>
            <a:ext cx="3941763" cy="160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9" name="Picture 2">
            <a:extLst>
              <a:ext uri="{FF2B5EF4-FFF2-40B4-BE49-F238E27FC236}">
                <a16:creationId xmlns:a16="http://schemas.microsoft.com/office/drawing/2014/main" id="{C77AD5A2-61F1-48F2-852C-33C42EC60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113" y="230188"/>
            <a:ext cx="3595687" cy="350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8025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56">
            <a:extLst>
              <a:ext uri="{FF2B5EF4-FFF2-40B4-BE49-F238E27FC236}">
                <a16:creationId xmlns:a16="http://schemas.microsoft.com/office/drawing/2014/main" id="{B36C93EA-68F7-4C34-9B46-36CFCF05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0188"/>
            <a:ext cx="3752850" cy="350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Rectangle 2">
            <a:extLst>
              <a:ext uri="{FF2B5EF4-FFF2-40B4-BE49-F238E27FC236}">
                <a16:creationId xmlns:a16="http://schemas.microsoft.com/office/drawing/2014/main" id="{C9D48FC5-4A44-4E15-9B12-130E0A7789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/>
              <a:t>Type 2: Validation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20915075-F5E4-4A3D-8A19-0A95D85ED9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altLang="en-US" sz="2400" dirty="0"/>
              <a:t> </a:t>
            </a:r>
          </a:p>
          <a:p>
            <a:pPr eaLnBrk="1" hangingPunct="1">
              <a:buFontTx/>
              <a:buNone/>
              <a:defRPr/>
            </a:pPr>
            <a:endParaRPr lang="en-US" altLang="en-US" sz="2400" dirty="0"/>
          </a:p>
          <a:p>
            <a:pPr marL="0" indent="0" eaLnBrk="1" hangingPunct="1">
              <a:buFontTx/>
              <a:buNone/>
              <a:defRPr/>
            </a:pPr>
            <a:endParaRPr lang="en-US" altLang="en-US" sz="2400" dirty="0"/>
          </a:p>
        </p:txBody>
      </p:sp>
      <p:sp>
        <p:nvSpPr>
          <p:cNvPr id="45061" name="TextBox 3">
            <a:extLst>
              <a:ext uri="{FF2B5EF4-FFF2-40B4-BE49-F238E27FC236}">
                <a16:creationId xmlns:a16="http://schemas.microsoft.com/office/drawing/2014/main" id="{7A3FD5DF-F427-4213-9CA1-1B1E468D9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889125"/>
            <a:ext cx="420528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i="1" dirty="0"/>
              <a:t>load *2bxa/</a:t>
            </a:r>
            <a:r>
              <a:rPr lang="en-US" altLang="en-US" i="1" dirty="0" err="1"/>
              <a:t>val</a:t>
            </a:r>
            <a:r>
              <a:rPr lang="en-US" altLang="en-US" i="1" dirty="0"/>
              <a:t>; wireframe only</a:t>
            </a:r>
          </a:p>
          <a:p>
            <a:r>
              <a:rPr lang="en-US" altLang="en-US" i="1" dirty="0"/>
              <a:t>select </a:t>
            </a:r>
            <a:r>
              <a:rPr lang="en-US" altLang="en-US" i="1" dirty="0" err="1"/>
              <a:t>property_rsrz</a:t>
            </a:r>
            <a:r>
              <a:rPr lang="en-US" altLang="en-US" i="1" dirty="0"/>
              <a:t> &gt; 3; wireframe 0.2</a:t>
            </a:r>
          </a:p>
          <a:p>
            <a:r>
              <a:rPr lang="en-US" altLang="en-US" i="1" dirty="0" err="1"/>
              <a:t>Isosurface</a:t>
            </a:r>
            <a:r>
              <a:rPr lang="en-US" altLang="en-US" i="1" dirty="0"/>
              <a:t> “=2bxa”</a:t>
            </a:r>
          </a:p>
        </p:txBody>
      </p:sp>
      <p:pic>
        <p:nvPicPr>
          <p:cNvPr id="45062" name="Picture 1">
            <a:extLst>
              <a:ext uri="{FF2B5EF4-FFF2-40B4-BE49-F238E27FC236}">
                <a16:creationId xmlns:a16="http://schemas.microsoft.com/office/drawing/2014/main" id="{35390CD5-9F82-4EE1-8449-93B246C0E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062413"/>
            <a:ext cx="7229475" cy="24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6">
            <a:extLst>
              <a:ext uri="{FF2B5EF4-FFF2-40B4-BE49-F238E27FC236}">
                <a16:creationId xmlns:a16="http://schemas.microsoft.com/office/drawing/2014/main" id="{C92C5744-C06B-48A6-A711-32B31F7257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3032125"/>
            <a:ext cx="3905250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54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3B7E2705-016E-4BDA-84C7-848A1ABF7B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/>
              <a:t>Jmol/JSmol Exposure (Jul 2014-Jul 2015)</a:t>
            </a:r>
          </a:p>
        </p:txBody>
      </p:sp>
      <p:sp>
        <p:nvSpPr>
          <p:cNvPr id="20483" name="Content Placeholder 1">
            <a:extLst>
              <a:ext uri="{FF2B5EF4-FFF2-40B4-BE49-F238E27FC236}">
                <a16:creationId xmlns:a16="http://schemas.microsoft.com/office/drawing/2014/main" id="{4E7BD8E7-6D49-44C1-973A-CE90652B4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0484" name="Picture 2">
            <a:extLst>
              <a:ext uri="{FF2B5EF4-FFF2-40B4-BE49-F238E27FC236}">
                <a16:creationId xmlns:a16="http://schemas.microsoft.com/office/drawing/2014/main" id="{843AC8C6-0171-40FB-8093-29F39F5AD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8" y="1417638"/>
            <a:ext cx="12499872" cy="498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8539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/>
              <a:t>Summary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92C1B1D-61CF-4A7B-B0F2-C147F1BCF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759" y="15240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kern="0" dirty="0"/>
              <a:t>Crystallography is a visual science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kern="0" dirty="0"/>
              <a:t>Models help in working with 3D concepts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kern="0" dirty="0"/>
              <a:t>Both physical and virtual models have advantages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2400" kern="0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7C25BD59-9E3F-4A78-9876-26AD528AF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86200"/>
            <a:ext cx="3333750" cy="2531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29361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/>
              <a:t>Summary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92C1B1D-61CF-4A7B-B0F2-C147F1BCF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759" y="1524000"/>
            <a:ext cx="427964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kern="0" dirty="0"/>
              <a:t>The real challenge is getting across what a “model” is, especially what its limitations are.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2400" kern="0" dirty="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kern="0" dirty="0"/>
              <a:t>Web-based high-impact interactive educational materials have high exposure and lots of flexibility.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2400" kern="0" dirty="0"/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2400" kern="0" dirty="0"/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2400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0177DD-D488-42D9-8508-6A81C08A9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600" y="1752600"/>
            <a:ext cx="3978200" cy="367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121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37D0-45E5-415C-B39E-45EFFAC6D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88464-4759-4ACE-8D7B-8BF8F67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sz="2400" dirty="0"/>
              <a:t>Peter and Judith Murray-Rust (Univ. Cambridge)</a:t>
            </a:r>
          </a:p>
          <a:p>
            <a:r>
              <a:rPr lang="en-US" sz="2400" dirty="0"/>
              <a:t>Sid Hall (UWA)</a:t>
            </a:r>
          </a:p>
          <a:p>
            <a:r>
              <a:rPr lang="en-US" sz="2400" dirty="0" err="1"/>
              <a:t>Gotzon</a:t>
            </a:r>
            <a:r>
              <a:rPr lang="en-US" sz="2400" dirty="0"/>
              <a:t> </a:t>
            </a:r>
            <a:r>
              <a:rPr lang="en-US" sz="2400" dirty="0" err="1"/>
              <a:t>Madariaga</a:t>
            </a:r>
            <a:r>
              <a:rPr lang="en-US" sz="2400" dirty="0"/>
              <a:t>, Juan Manuel </a:t>
            </a:r>
            <a:r>
              <a:rPr lang="en-US" sz="2400" dirty="0" err="1"/>
              <a:t>Peréz</a:t>
            </a:r>
            <a:r>
              <a:rPr lang="en-US" sz="2400" dirty="0"/>
              <a:t>-Mato, </a:t>
            </a:r>
          </a:p>
          <a:p>
            <a:pPr marL="0" indent="0">
              <a:buNone/>
            </a:pPr>
            <a:r>
              <a:rPr lang="en-US" sz="2400" dirty="0"/>
              <a:t>    </a:t>
            </a:r>
            <a:r>
              <a:rPr lang="en-US" sz="2400" dirty="0" err="1"/>
              <a:t>Mois</a:t>
            </a:r>
            <a:r>
              <a:rPr lang="en-US" sz="2400" dirty="0"/>
              <a:t> </a:t>
            </a:r>
            <a:r>
              <a:rPr lang="en-US" sz="2400" dirty="0" err="1"/>
              <a:t>Aroyo</a:t>
            </a:r>
            <a:r>
              <a:rPr lang="en-US" sz="2400" dirty="0"/>
              <a:t> (EHU)</a:t>
            </a:r>
          </a:p>
          <a:p>
            <a:r>
              <a:rPr lang="en-US" sz="2400" dirty="0"/>
              <a:t>Sameer </a:t>
            </a:r>
            <a:r>
              <a:rPr lang="en-US" sz="2400" dirty="0" err="1"/>
              <a:t>Velankar</a:t>
            </a:r>
            <a:r>
              <a:rPr lang="en-US" sz="2400" dirty="0"/>
              <a:t> (EBI)</a:t>
            </a:r>
          </a:p>
          <a:p>
            <a:r>
              <a:rPr lang="en-US" sz="2400" dirty="0"/>
              <a:t>Tim Herman, Margaret Franzen, Mark </a:t>
            </a:r>
            <a:r>
              <a:rPr lang="en-US" sz="2400" dirty="0" err="1"/>
              <a:t>Hoelzer</a:t>
            </a:r>
            <a:r>
              <a:rPr lang="en-US" sz="2400" dirty="0"/>
              <a:t> (MSOE)</a:t>
            </a:r>
          </a:p>
          <a:p>
            <a:endParaRPr lang="en-US" sz="2400" dirty="0"/>
          </a:p>
          <a:p>
            <a:r>
              <a:rPr lang="en-US" sz="2400" dirty="0" err="1"/>
              <a:t>Edolph</a:t>
            </a:r>
            <a:r>
              <a:rPr lang="en-US" sz="2400" dirty="0"/>
              <a:t> A. Larson and Truman E. Anderson, Sr. Chair of Chemistry (St. Olaf College)</a:t>
            </a:r>
          </a:p>
          <a:p>
            <a:endParaRPr lang="en-US" sz="2400" dirty="0"/>
          </a:p>
          <a:p>
            <a:r>
              <a:rPr lang="en-US" sz="2400" dirty="0"/>
              <a:t>Jmol users world-wide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080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444759" y="350837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Challenges for Crystallographic Education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92C1B1D-61CF-4A7B-B0F2-C147F1BCF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759" y="1493837"/>
            <a:ext cx="587984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800" kern="0" dirty="0"/>
              <a:t>“Type 1” (technical) challenges:</a:t>
            </a:r>
          </a:p>
          <a:p>
            <a:pPr eaLnBrk="1" hangingPunct="1">
              <a:buFontTx/>
              <a:buNone/>
            </a:pPr>
            <a:endParaRPr lang="en-US" altLang="en-US" sz="1800" kern="0" dirty="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 kern="0" dirty="0"/>
              <a:t>Symmetry operations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 kern="0" dirty="0"/>
              <a:t>Miller planes and reciprocal space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 kern="0" dirty="0"/>
              <a:t>Lattice types, unit cells, Brillouin zones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 kern="0" dirty="0"/>
              <a:t>Incommensurate modulation and quasicrystals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 kern="0" dirty="0"/>
              <a:t>Dynamic phenomena such as vibrations, phonons, and solid-solid phase changes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1800" kern="0" dirty="0"/>
          </a:p>
          <a:p>
            <a:pPr marL="0" indent="0" eaLnBrk="1" hangingPunct="1">
              <a:buNone/>
            </a:pPr>
            <a:r>
              <a:rPr lang="en-US" altLang="en-US" sz="1800" kern="0" dirty="0"/>
              <a:t>“Type 2” (critical thinking) challenges: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1800" kern="0" dirty="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 kern="0" dirty="0"/>
              <a:t>Electron density vs. model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 kern="0" dirty="0"/>
              <a:t>Structure validation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1800" kern="0" dirty="0"/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1800" kern="0" dirty="0"/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18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53D7E-2EC7-4573-A782-3FF5CD3325A2}"/>
              </a:ext>
            </a:extLst>
          </p:cNvPr>
          <p:cNvSpPr txBox="1"/>
          <p:nvPr/>
        </p:nvSpPr>
        <p:spPr>
          <a:xfrm>
            <a:off x="6705600" y="6466897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hansonr@stolaf.edu</a:t>
            </a:r>
          </a:p>
        </p:txBody>
      </p:sp>
    </p:spTree>
    <p:extLst>
      <p:ext uri="{BB962C8B-B14F-4D97-AF65-F5344CB8AC3E}">
        <p14:creationId xmlns:p14="http://schemas.microsoft.com/office/powerpoint/2010/main" val="563594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/>
              <a:t>Type 1 challenges: Symmetry Operators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92C1B1D-61CF-4A7B-B0F2-C147F1BCF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759" y="15240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 kern="0" dirty="0"/>
              <a:t>Problem: How can we assist in the development of crystallographic understanding using interactive technology?</a:t>
            </a:r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r>
              <a:rPr lang="en-US" altLang="en-US" sz="2400" kern="0" dirty="0"/>
              <a:t>Solution: Embedded JSmol apps within web pages allow for creative customization of lessons.</a:t>
            </a:r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757519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/>
              <a:t>Type 1 challenges: Symmetry Operators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92C1B1D-61CF-4A7B-B0F2-C147F1BCF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759" y="15240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 kern="0" dirty="0"/>
              <a:t>Problem: How can we assist in the development of crystallographic understanding using interactive technology?</a:t>
            </a:r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r>
              <a:rPr lang="en-US" altLang="en-US" sz="2400" kern="0" dirty="0"/>
              <a:t>Solution: Embedded JSmol apps within web pages allow for creative customization of lessons.</a:t>
            </a:r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74B444-57F8-4497-9094-3B9A0560002A}"/>
              </a:ext>
            </a:extLst>
          </p:cNvPr>
          <p:cNvSpPr/>
          <p:nvPr/>
        </p:nvSpPr>
        <p:spPr>
          <a:xfrm>
            <a:off x="2895600" y="4648200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None/>
            </a:pPr>
            <a:r>
              <a:rPr lang="en-US" altLang="en-US" kern="0" dirty="0"/>
              <a:t>Bonus: Embedded web apps              </a:t>
            </a:r>
          </a:p>
          <a:p>
            <a:pPr eaLnBrk="1" hangingPunct="1">
              <a:buNone/>
            </a:pPr>
            <a:r>
              <a:rPr lang="en-US" altLang="en-US" kern="0" dirty="0"/>
              <a:t>            allow </a:t>
            </a:r>
            <a:r>
              <a:rPr lang="en-US" altLang="en-US" i="1" kern="0" dirty="0"/>
              <a:t>world-wide </a:t>
            </a:r>
            <a:r>
              <a:rPr lang="en-US" altLang="en-US" kern="0" dirty="0"/>
              <a:t>impact. </a:t>
            </a:r>
          </a:p>
        </p:txBody>
      </p:sp>
    </p:spTree>
    <p:extLst>
      <p:ext uri="{BB962C8B-B14F-4D97-AF65-F5344CB8AC3E}">
        <p14:creationId xmlns:p14="http://schemas.microsoft.com/office/powerpoint/2010/main" val="1010006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Type 1 </a:t>
            </a:r>
            <a:r>
              <a:rPr lang="en-US" altLang="en-US" sz="3200" dirty="0"/>
              <a:t>challenges: Symmetry Operators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92C1B1D-61CF-4A7B-B0F2-C147F1BCF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759" y="11430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 kern="0" dirty="0"/>
              <a:t>Example: Jmol Crystal Symmetry Explorer</a:t>
            </a:r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  <a:p>
            <a:pPr eaLnBrk="1" hangingPunct="1">
              <a:buFontTx/>
              <a:buNone/>
            </a:pPr>
            <a:endParaRPr lang="en-US" altLang="en-US" sz="24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A9767-D4A0-4E95-82E0-9822E481E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79" y="2202830"/>
            <a:ext cx="6638925" cy="462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3281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7542</TotalTime>
  <Words>1000</Words>
  <Application>Microsoft Office PowerPoint</Application>
  <PresentationFormat>On-screen Show (4:3)</PresentationFormat>
  <Paragraphs>264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Calibri</vt:lpstr>
      <vt:lpstr>Default Design</vt:lpstr>
      <vt:lpstr>PowerPoint Presentation</vt:lpstr>
      <vt:lpstr>Outline</vt:lpstr>
      <vt:lpstr>Quick Introduction to Jmol</vt:lpstr>
      <vt:lpstr>Quick Introduction to Jmol</vt:lpstr>
      <vt:lpstr>Jmol/JSmol Exposure (Jul 2014-Jul 2015)</vt:lpstr>
      <vt:lpstr>Challenges for Crystallographic Education</vt:lpstr>
      <vt:lpstr>Type 1 challenges: Symmetry Operators</vt:lpstr>
      <vt:lpstr>Type 1 challenges: Symmetry Operators</vt:lpstr>
      <vt:lpstr>Type 1 challenges: Symmetry Operators</vt:lpstr>
      <vt:lpstr>Type 1 challenges: Symmetry Operators</vt:lpstr>
      <vt:lpstr>Type 1 challenges: Symmetry Operators</vt:lpstr>
      <vt:lpstr>Type 1 challenges: Symmetry Operators</vt:lpstr>
      <vt:lpstr>Type 1 challenges: Symmetry Operators</vt:lpstr>
      <vt:lpstr>Type 1 challenges: Miller Planes</vt:lpstr>
      <vt:lpstr>Type 1 challenges: Unit Cells</vt:lpstr>
      <vt:lpstr>Type 1 challenges: Unit Cells</vt:lpstr>
      <vt:lpstr>Type 1 challenges…</vt:lpstr>
      <vt:lpstr>Type 1 challenges…</vt:lpstr>
      <vt:lpstr>Type 1 challenges…</vt:lpstr>
      <vt:lpstr>Type 1 challenges…</vt:lpstr>
      <vt:lpstr>Type 1 challenges…</vt:lpstr>
      <vt:lpstr>Type 1 challenges…</vt:lpstr>
      <vt:lpstr>Type 1 challenges…</vt:lpstr>
      <vt:lpstr>Type 1 challenges…</vt:lpstr>
      <vt:lpstr>Type 2 challenges</vt:lpstr>
      <vt:lpstr>Type 2 challenges: Electron Density</vt:lpstr>
      <vt:lpstr>Type 2 challenges: Electron Density</vt:lpstr>
      <vt:lpstr>Type 2 challenges: Electron Density</vt:lpstr>
      <vt:lpstr>Type 2 challenges: Electron Density</vt:lpstr>
      <vt:lpstr>Type 2 challenges: Electron Density</vt:lpstr>
      <vt:lpstr>Type 2 challenges: Models</vt:lpstr>
      <vt:lpstr>Google: Models</vt:lpstr>
      <vt:lpstr>Google: Models Chemistry</vt:lpstr>
      <vt:lpstr>Google: Models Crystallography</vt:lpstr>
      <vt:lpstr>Google: Models Crystallography Jmol</vt:lpstr>
      <vt:lpstr>3D-Printed Models</vt:lpstr>
      <vt:lpstr>3D-Printed Models</vt:lpstr>
      <vt:lpstr>PowerPoint Presentation</vt:lpstr>
      <vt:lpstr>PowerPoint Presentation</vt:lpstr>
      <vt:lpstr>Type 2 challenges: Models</vt:lpstr>
      <vt:lpstr>Type 2 challenges: Models</vt:lpstr>
      <vt:lpstr>Type 2 challenges: Models</vt:lpstr>
      <vt:lpstr>Type 2: Validation</vt:lpstr>
      <vt:lpstr>Type 2: Validation</vt:lpstr>
      <vt:lpstr>Type 2: Validation</vt:lpstr>
      <vt:lpstr>Type 2: Validation</vt:lpstr>
      <vt:lpstr>Type 2: Validation</vt:lpstr>
      <vt:lpstr>Type 2: Validation</vt:lpstr>
      <vt:lpstr>Type 2: Validation</vt:lpstr>
      <vt:lpstr>Summary</vt:lpstr>
      <vt:lpstr>Summary</vt:lpstr>
      <vt:lpstr>Acknowledgments</vt:lpstr>
    </vt:vector>
  </TitlesOfParts>
  <Company>St. Olaf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Jmol</dc:title>
  <dc:creator>Bob Hanson</dc:creator>
  <cp:lastModifiedBy>RM Hanson</cp:lastModifiedBy>
  <cp:revision>336</cp:revision>
  <dcterms:created xsi:type="dcterms:W3CDTF">2010-08-01T10:01:50Z</dcterms:created>
  <dcterms:modified xsi:type="dcterms:W3CDTF">2017-08-22T03:43:02Z</dcterms:modified>
</cp:coreProperties>
</file>